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9" r:id="rId3"/>
    <p:sldId id="257" r:id="rId4"/>
    <p:sldId id="260" r:id="rId5"/>
    <p:sldId id="261" r:id="rId6"/>
    <p:sldId id="262" r:id="rId7"/>
    <p:sldId id="263" r:id="rId8"/>
    <p:sldId id="264" r:id="rId9"/>
    <p:sldId id="265" r:id="rId10"/>
    <p:sldId id="258"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Dosis" pitchFamily="2" charset="0"/>
      <p:regular r:id="rId23"/>
      <p:bold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26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143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938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143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52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415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33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027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809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376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168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028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260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463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drive/folders/1IqPL16SaUpxs8LuJfIr3CqNoozg-sQtP?usp=sharing"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s4Ea7ZSpvFT8sYKMbkyK-V2go1Y72R4B/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s4Ea7ZSpvFT8sYKMbkyK-V2go1Y72R4B/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s4Ea7ZSpvFT8sYKMbkyK-V2go1Y72R4B/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s4Ea7ZSpvFT8sYKMbkyK-V2go1Y72R4B/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800" dirty="0">
                <a:latin typeface="Dosis"/>
                <a:ea typeface="Dosis"/>
                <a:cs typeface="Dosis"/>
                <a:sym typeface="Dosis"/>
              </a:rPr>
              <a:t>Predict Clicked Ads Customer Classification by using Machine Learning</a:t>
            </a:r>
            <a:endParaRPr sz="3080" b="1" dirty="0">
              <a:solidFill>
                <a:schemeClr val="lt1"/>
              </a:solidFill>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Dharma Setiawan</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dharmasetiawan100@gmail.com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www.linkedin.com/in/dharma-setiawan</a:t>
            </a:r>
            <a:endParaRPr sz="1200" dirty="0">
              <a:latin typeface="Dosis"/>
              <a:ea typeface="Dosis"/>
              <a:cs typeface="Dosis"/>
              <a:sym typeface="Dosis"/>
            </a:endParaRPr>
          </a:p>
        </p:txBody>
      </p:sp>
      <p:pic>
        <p:nvPicPr>
          <p:cNvPr id="101" name="Google Shape;101;p25"/>
          <p:cNvPicPr preferRelativeResize="0"/>
          <p:nvPr/>
        </p:nvPicPr>
        <p:blipFill>
          <a:blip r:embed="rId3"/>
          <a:srcRect t="16889" b="16889"/>
          <a:stretch/>
        </p:blipFill>
        <p:spPr>
          <a:xfrm>
            <a:off x="4665150" y="7999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dirty="0"/>
              <a:t>Dharma is a highly competent Financial Engineer professional with a proven track record in data, finance, and statistic.  He has strong technical skills as well as excellent interpersonal skills, enabling him to interact with a wide range of clients. He is eager to be challenged in order to grow and further improve analyzing, technical, and problem- solving skills. His greatest passion is in life is using my technical know-how to benefit other people and organizations.</a:t>
            </a:r>
            <a:endParaRPr lang="en-ID"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18160" y="3625465"/>
            <a:ext cx="8314140" cy="1296909"/>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We will fill the Time Stamp by day of week, day of month, and month by using </a:t>
            </a:r>
            <a:r>
              <a:rPr lang="en-US" sz="1500" dirty="0" err="1">
                <a:solidFill>
                  <a:schemeClr val="dk1"/>
                </a:solidFill>
              </a:rPr>
              <a:t>strptime</a:t>
            </a:r>
            <a:r>
              <a:rPr lang="en-US" sz="1500" dirty="0">
                <a:solidFill>
                  <a:schemeClr val="dk1"/>
                </a:solidFill>
              </a:rPr>
              <a:t> function. This function can change the date into numerical values.</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 name="Picture 2">
            <a:extLst>
              <a:ext uri="{FF2B5EF4-FFF2-40B4-BE49-F238E27FC236}">
                <a16:creationId xmlns:a16="http://schemas.microsoft.com/office/drawing/2014/main" id="{FE6DEE00-9E8B-0393-7548-2445312599F2}"/>
              </a:ext>
            </a:extLst>
          </p:cNvPr>
          <p:cNvPicPr>
            <a:picLocks noChangeAspect="1"/>
          </p:cNvPicPr>
          <p:nvPr/>
        </p:nvPicPr>
        <p:blipFill rotWithShape="1">
          <a:blip r:embed="rId3"/>
          <a:srcRect t="30519" b="15851"/>
          <a:stretch/>
        </p:blipFill>
        <p:spPr>
          <a:xfrm>
            <a:off x="84000" y="713700"/>
            <a:ext cx="9144000" cy="2758440"/>
          </a:xfrm>
          <a:prstGeom prst="rect">
            <a:avLst/>
          </a:prstGeom>
        </p:spPr>
      </p:pic>
    </p:spTree>
    <p:extLst>
      <p:ext uri="{BB962C8B-B14F-4D97-AF65-F5344CB8AC3E}">
        <p14:creationId xmlns:p14="http://schemas.microsoft.com/office/powerpoint/2010/main" val="66489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498930" y="2095281"/>
            <a:ext cx="8314140" cy="57172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We need to drop Clicked on Ad as our target and use the rest as features</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4" name="Picture 3">
            <a:extLst>
              <a:ext uri="{FF2B5EF4-FFF2-40B4-BE49-F238E27FC236}">
                <a16:creationId xmlns:a16="http://schemas.microsoft.com/office/drawing/2014/main" id="{981AB27B-56C4-F2C4-ED47-3A72D2C7FA4B}"/>
              </a:ext>
            </a:extLst>
          </p:cNvPr>
          <p:cNvPicPr>
            <a:picLocks noChangeAspect="1"/>
          </p:cNvPicPr>
          <p:nvPr/>
        </p:nvPicPr>
        <p:blipFill rotWithShape="1">
          <a:blip r:embed="rId3"/>
          <a:srcRect t="30519" b="48148"/>
          <a:stretch/>
        </p:blipFill>
        <p:spPr>
          <a:xfrm>
            <a:off x="0" y="914400"/>
            <a:ext cx="9144000" cy="1097280"/>
          </a:xfrm>
          <a:prstGeom prst="rect">
            <a:avLst/>
          </a:prstGeom>
        </p:spPr>
      </p:pic>
      <p:pic>
        <p:nvPicPr>
          <p:cNvPr id="8" name="Picture 7">
            <a:extLst>
              <a:ext uri="{FF2B5EF4-FFF2-40B4-BE49-F238E27FC236}">
                <a16:creationId xmlns:a16="http://schemas.microsoft.com/office/drawing/2014/main" id="{541C8E62-FCB8-48F9-9123-952B7783F7B9}"/>
              </a:ext>
            </a:extLst>
          </p:cNvPr>
          <p:cNvPicPr>
            <a:picLocks noChangeAspect="1"/>
          </p:cNvPicPr>
          <p:nvPr/>
        </p:nvPicPr>
        <p:blipFill rotWithShape="1">
          <a:blip r:embed="rId3"/>
          <a:srcRect t="50001" b="32296"/>
          <a:stretch/>
        </p:blipFill>
        <p:spPr>
          <a:xfrm>
            <a:off x="0" y="2571750"/>
            <a:ext cx="9144000" cy="910590"/>
          </a:xfrm>
          <a:prstGeom prst="rect">
            <a:avLst/>
          </a:prstGeom>
        </p:spPr>
      </p:pic>
      <p:sp>
        <p:nvSpPr>
          <p:cNvPr id="9" name="Google Shape;55;p13">
            <a:extLst>
              <a:ext uri="{FF2B5EF4-FFF2-40B4-BE49-F238E27FC236}">
                <a16:creationId xmlns:a16="http://schemas.microsoft.com/office/drawing/2014/main" id="{9C334078-1B15-77D1-80E2-CA17CA8B88F3}"/>
              </a:ext>
            </a:extLst>
          </p:cNvPr>
          <p:cNvSpPr txBox="1">
            <a:spLocks/>
          </p:cNvSpPr>
          <p:nvPr/>
        </p:nvSpPr>
        <p:spPr>
          <a:xfrm>
            <a:off x="498930" y="3555800"/>
            <a:ext cx="8314140" cy="57172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500" dirty="0">
                <a:solidFill>
                  <a:schemeClr val="dk1"/>
                </a:solidFill>
              </a:rPr>
              <a:t>We need to use get dummies so that we can use categorical features for our modeling</a:t>
            </a:r>
          </a:p>
        </p:txBody>
      </p:sp>
    </p:spTree>
    <p:extLst>
      <p:ext uri="{BB962C8B-B14F-4D97-AF65-F5344CB8AC3E}">
        <p14:creationId xmlns:p14="http://schemas.microsoft.com/office/powerpoint/2010/main" val="836069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00" dirty="0"/>
              <a:t>Data Modeling</a:t>
            </a:r>
            <a:endParaRPr sz="3080" b="1" dirty="0">
              <a:solidFill>
                <a:schemeClr val="lt1"/>
              </a:solidFill>
            </a:endParaRPr>
          </a:p>
        </p:txBody>
      </p:sp>
    </p:spTree>
    <p:extLst>
      <p:ext uri="{BB962C8B-B14F-4D97-AF65-F5344CB8AC3E}">
        <p14:creationId xmlns:p14="http://schemas.microsoft.com/office/powerpoint/2010/main" val="1015342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8085"/>
          </a:xfrm>
          <a:prstGeom prst="rect">
            <a:avLst/>
          </a:prstGeom>
        </p:spPr>
        <p:txBody>
          <a:bodyPr spcFirstLastPara="1" wrap="square" lIns="91425" tIns="91425" rIns="91425" bIns="91425" anchor="t" anchorCtr="0">
            <a:normAutofit fontScale="92500" lnSpcReduction="10000"/>
          </a:bodyPr>
          <a:lstStyle/>
          <a:p>
            <a:pPr marL="457200" lvl="0" indent="-323850" algn="l" rtl="0">
              <a:spcBef>
                <a:spcPts val="0"/>
              </a:spcBef>
              <a:spcAft>
                <a:spcPts val="0"/>
              </a:spcAft>
              <a:buClr>
                <a:schemeClr val="dk1"/>
              </a:buClr>
              <a:buSzPts val="1500"/>
              <a:buChar char="●"/>
            </a:pPr>
            <a:r>
              <a:rPr lang="en-US" sz="1500" dirty="0">
                <a:solidFill>
                  <a:schemeClr val="dk1"/>
                </a:solidFill>
              </a:rPr>
              <a:t>Experiment 1</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 name="Picture 2">
            <a:extLst>
              <a:ext uri="{FF2B5EF4-FFF2-40B4-BE49-F238E27FC236}">
                <a16:creationId xmlns:a16="http://schemas.microsoft.com/office/drawing/2014/main" id="{AF886D2B-0D20-FD4E-DC32-E55FB6313328}"/>
              </a:ext>
            </a:extLst>
          </p:cNvPr>
          <p:cNvPicPr>
            <a:picLocks noChangeAspect="1"/>
          </p:cNvPicPr>
          <p:nvPr/>
        </p:nvPicPr>
        <p:blipFill rotWithShape="1">
          <a:blip r:embed="rId3"/>
          <a:srcRect t="35852" b="20000"/>
          <a:stretch/>
        </p:blipFill>
        <p:spPr>
          <a:xfrm>
            <a:off x="84000" y="1231860"/>
            <a:ext cx="9144000" cy="2270760"/>
          </a:xfrm>
          <a:prstGeom prst="rect">
            <a:avLst/>
          </a:prstGeom>
        </p:spPr>
      </p:pic>
    </p:spTree>
    <p:extLst>
      <p:ext uri="{BB962C8B-B14F-4D97-AF65-F5344CB8AC3E}">
        <p14:creationId xmlns:p14="http://schemas.microsoft.com/office/powerpoint/2010/main" val="2743528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54B45BE8-2597-C4B1-6AB8-9D69C7641980}"/>
              </a:ext>
            </a:extLst>
          </p:cNvPr>
          <p:cNvSpPr txBox="1">
            <a:spLocks noGrp="1"/>
          </p:cNvSpPr>
          <p:nvPr>
            <p:ph type="body" idx="1"/>
          </p:nvPr>
        </p:nvSpPr>
        <p:spPr>
          <a:xfrm>
            <a:off x="311150" y="1152525"/>
            <a:ext cx="8521700" cy="417195"/>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23850">
              <a:buClr>
                <a:schemeClr val="dk1"/>
              </a:buClr>
              <a:buSzPts val="1500"/>
            </a:pPr>
            <a:r>
              <a:rPr lang="en-US" sz="1500" dirty="0">
                <a:solidFill>
                  <a:schemeClr val="dk1"/>
                </a:solidFill>
              </a:rPr>
              <a:t>Experiment 2</a:t>
            </a:r>
          </a:p>
        </p:txBody>
      </p:sp>
      <p:pic>
        <p:nvPicPr>
          <p:cNvPr id="6" name="Picture 5">
            <a:extLst>
              <a:ext uri="{FF2B5EF4-FFF2-40B4-BE49-F238E27FC236}">
                <a16:creationId xmlns:a16="http://schemas.microsoft.com/office/drawing/2014/main" id="{1D60E9FA-740D-108D-BF98-51A4EC8423DC}"/>
              </a:ext>
            </a:extLst>
          </p:cNvPr>
          <p:cNvPicPr>
            <a:picLocks noChangeAspect="1"/>
          </p:cNvPicPr>
          <p:nvPr/>
        </p:nvPicPr>
        <p:blipFill rotWithShape="1">
          <a:blip r:embed="rId2"/>
          <a:srcRect t="38371" b="17629"/>
          <a:stretch/>
        </p:blipFill>
        <p:spPr>
          <a:xfrm>
            <a:off x="0" y="1727835"/>
            <a:ext cx="9144000" cy="2263140"/>
          </a:xfrm>
          <a:prstGeom prst="rect">
            <a:avLst/>
          </a:prstGeom>
        </p:spPr>
      </p:pic>
      <p:sp>
        <p:nvSpPr>
          <p:cNvPr id="7" name="Google Shape;54;p13">
            <a:extLst>
              <a:ext uri="{FF2B5EF4-FFF2-40B4-BE49-F238E27FC236}">
                <a16:creationId xmlns:a16="http://schemas.microsoft.com/office/drawing/2014/main" id="{203586B5-1193-D4F6-124A-BCB133F53ACF}"/>
              </a:ext>
            </a:extLst>
          </p:cNvPr>
          <p:cNvSpPr txBox="1">
            <a:spLocks/>
          </p:cNvSpPr>
          <p:nvPr/>
        </p:nvSpPr>
        <p:spPr>
          <a:xfrm>
            <a:off x="0" y="471210"/>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ID" sz="1798" b="1">
                <a:latin typeface="Roboto"/>
                <a:ea typeface="Roboto"/>
                <a:cs typeface="Roboto"/>
                <a:sym typeface="Roboto"/>
              </a:rPr>
              <a:t>Data Modeling</a:t>
            </a:r>
            <a:endParaRPr lang="en-ID" sz="1798" dirty="0">
              <a:latin typeface="Roboto"/>
              <a:ea typeface="Roboto"/>
              <a:cs typeface="Roboto"/>
              <a:sym typeface="Roboto"/>
            </a:endParaRPr>
          </a:p>
        </p:txBody>
      </p:sp>
      <p:sp>
        <p:nvSpPr>
          <p:cNvPr id="8" name="Google Shape;54;p13">
            <a:extLst>
              <a:ext uri="{FF2B5EF4-FFF2-40B4-BE49-F238E27FC236}">
                <a16:creationId xmlns:a16="http://schemas.microsoft.com/office/drawing/2014/main" id="{B1BB68F9-A94F-FE59-5BAD-604F9211AF60}"/>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915539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ACD01A-FCA4-4BF8-C75F-84933D0C3A2C}"/>
              </a:ext>
            </a:extLst>
          </p:cNvPr>
          <p:cNvSpPr>
            <a:spLocks noGrp="1"/>
          </p:cNvSpPr>
          <p:nvPr>
            <p:ph type="body" idx="1"/>
          </p:nvPr>
        </p:nvSpPr>
        <p:spPr>
          <a:xfrm>
            <a:off x="227880" y="725932"/>
            <a:ext cx="8520600" cy="432485"/>
          </a:xfrm>
        </p:spPr>
        <p:txBody>
          <a:bodyPr>
            <a:normAutofit fontScale="92500" lnSpcReduction="20000"/>
          </a:bodyPr>
          <a:lstStyle/>
          <a:p>
            <a:r>
              <a:rPr lang="en-US" dirty="0"/>
              <a:t>Confusion Matrix Random Forest</a:t>
            </a:r>
            <a:endParaRPr lang="en-ID" dirty="0"/>
          </a:p>
        </p:txBody>
      </p:sp>
      <p:sp>
        <p:nvSpPr>
          <p:cNvPr id="4" name="Google Shape;54;p13">
            <a:extLst>
              <a:ext uri="{FF2B5EF4-FFF2-40B4-BE49-F238E27FC236}">
                <a16:creationId xmlns:a16="http://schemas.microsoft.com/office/drawing/2014/main" id="{725074B9-36BE-65C3-0F69-BDC3D929772E}"/>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pic>
        <p:nvPicPr>
          <p:cNvPr id="1026" name="Picture 2">
            <a:extLst>
              <a:ext uri="{FF2B5EF4-FFF2-40B4-BE49-F238E27FC236}">
                <a16:creationId xmlns:a16="http://schemas.microsoft.com/office/drawing/2014/main" id="{B8B3C805-812C-5127-F719-5C0CBC895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280" y="1407795"/>
            <a:ext cx="297180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599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ACD01A-FCA4-4BF8-C75F-84933D0C3A2C}"/>
              </a:ext>
            </a:extLst>
          </p:cNvPr>
          <p:cNvSpPr>
            <a:spLocks noGrp="1"/>
          </p:cNvSpPr>
          <p:nvPr>
            <p:ph type="body" idx="1"/>
          </p:nvPr>
        </p:nvSpPr>
        <p:spPr>
          <a:xfrm>
            <a:off x="227880" y="725932"/>
            <a:ext cx="8520600" cy="432485"/>
          </a:xfrm>
        </p:spPr>
        <p:txBody>
          <a:bodyPr>
            <a:normAutofit fontScale="92500" lnSpcReduction="20000"/>
          </a:bodyPr>
          <a:lstStyle/>
          <a:p>
            <a:r>
              <a:rPr lang="en-US" dirty="0"/>
              <a:t>Features Importance Random Forest</a:t>
            </a:r>
            <a:endParaRPr lang="en-ID" dirty="0"/>
          </a:p>
        </p:txBody>
      </p:sp>
      <p:sp>
        <p:nvSpPr>
          <p:cNvPr id="4" name="Google Shape;54;p13">
            <a:extLst>
              <a:ext uri="{FF2B5EF4-FFF2-40B4-BE49-F238E27FC236}">
                <a16:creationId xmlns:a16="http://schemas.microsoft.com/office/drawing/2014/main" id="{725074B9-36BE-65C3-0F69-BDC3D929772E}"/>
              </a:ext>
            </a:extLst>
          </p:cNvPr>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pic>
        <p:nvPicPr>
          <p:cNvPr id="2050" name="Picture 2">
            <a:extLst>
              <a:ext uri="{FF2B5EF4-FFF2-40B4-BE49-F238E27FC236}">
                <a16:creationId xmlns:a16="http://schemas.microsoft.com/office/drawing/2014/main" id="{D70EA06A-772B-0AF5-62CE-E26102598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760" y="1237235"/>
            <a:ext cx="4395788" cy="3279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AC123FDF-61E4-FA3E-BA10-04C23D00BB8B}"/>
              </a:ext>
            </a:extLst>
          </p:cNvPr>
          <p:cNvSpPr txBox="1">
            <a:spLocks/>
          </p:cNvSpPr>
          <p:nvPr/>
        </p:nvSpPr>
        <p:spPr>
          <a:xfrm>
            <a:off x="372660" y="4516755"/>
            <a:ext cx="8520600" cy="432485"/>
          </a:xfrm>
          <a:prstGeom prst="rect">
            <a:avLst/>
          </a:prstGeom>
          <a:noFill/>
          <a:ln>
            <a:noFill/>
          </a:ln>
        </p:spPr>
        <p:txBody>
          <a:bodyPr spcFirstLastPara="1" wrap="square" lIns="91425" tIns="91425" rIns="91425" bIns="91425" anchor="t" anchorCtr="0">
            <a:normAutofit fontScale="5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dirty="0"/>
              <a:t>We can know that daily internet usage and daily time spent on site are the important features to predict whether the users will click ads or not.</a:t>
            </a:r>
            <a:endParaRPr lang="en-ID" dirty="0"/>
          </a:p>
        </p:txBody>
      </p:sp>
    </p:spTree>
    <p:extLst>
      <p:ext uri="{BB962C8B-B14F-4D97-AF65-F5344CB8AC3E}">
        <p14:creationId xmlns:p14="http://schemas.microsoft.com/office/powerpoint/2010/main" val="1332058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00" b="1" dirty="0">
                <a:solidFill>
                  <a:schemeClr val="lt1"/>
                </a:solidFill>
              </a:rPr>
              <a:t>Business Recommendation &amp; Simulation</a:t>
            </a:r>
            <a:endParaRPr sz="3080" b="1" dirty="0">
              <a:solidFill>
                <a:schemeClr val="lt1"/>
              </a:solidFill>
            </a:endParaRPr>
          </a:p>
        </p:txBody>
      </p:sp>
    </p:spTree>
    <p:extLst>
      <p:ext uri="{BB962C8B-B14F-4D97-AF65-F5344CB8AC3E}">
        <p14:creationId xmlns:p14="http://schemas.microsoft.com/office/powerpoint/2010/main" val="3797753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4869180" y="823775"/>
            <a:ext cx="3963120" cy="4098600"/>
          </a:xfrm>
          <a:prstGeom prst="rect">
            <a:avLst/>
          </a:prstGeom>
        </p:spPr>
        <p:txBody>
          <a:bodyPr spcFirstLastPara="1" wrap="square" lIns="91425" tIns="91425" rIns="91425" bIns="91425" anchor="t" anchorCtr="0">
            <a:normAutofit fontScale="92500" lnSpcReduction="20000"/>
          </a:bodyPr>
          <a:lstStyle/>
          <a:p>
            <a:pPr marL="133350" lvl="0" indent="0" algn="l" rtl="0">
              <a:spcBef>
                <a:spcPts val="0"/>
              </a:spcBef>
              <a:spcAft>
                <a:spcPts val="0"/>
              </a:spcAft>
              <a:buClr>
                <a:schemeClr val="dk1"/>
              </a:buClr>
              <a:buSzPts val="1500"/>
              <a:buNone/>
            </a:pPr>
            <a:r>
              <a:rPr lang="en-US" sz="1500" dirty="0">
                <a:solidFill>
                  <a:schemeClr val="dk1"/>
                </a:solidFill>
              </a:rPr>
              <a:t>From EDA and feature importance, we can conclude several things:</a:t>
            </a:r>
          </a:p>
          <a:p>
            <a:pPr marL="133350" lvl="0" indent="0" algn="l" rtl="0">
              <a:spcBef>
                <a:spcPts val="0"/>
              </a:spcBef>
              <a:spcAft>
                <a:spcPts val="0"/>
              </a:spcAft>
              <a:buClr>
                <a:schemeClr val="dk1"/>
              </a:buClr>
              <a:buSzPts val="1500"/>
              <a:buNone/>
            </a:pPr>
            <a:r>
              <a:rPr lang="en-US" sz="1500" dirty="0">
                <a:solidFill>
                  <a:schemeClr val="dk1"/>
                </a:solidFill>
              </a:rPr>
              <a:t>1. We have 2 kind of users that we can </a:t>
            </a:r>
            <a:r>
              <a:rPr lang="en-US" sz="1500" dirty="0" err="1">
                <a:solidFill>
                  <a:schemeClr val="dk1"/>
                </a:solidFill>
              </a:rPr>
              <a:t>seperate</a:t>
            </a:r>
            <a:r>
              <a:rPr lang="en-US" sz="1500" dirty="0">
                <a:solidFill>
                  <a:schemeClr val="dk1"/>
                </a:solidFill>
              </a:rPr>
              <a:t> into active and inactive users.</a:t>
            </a:r>
          </a:p>
          <a:p>
            <a:pPr marL="133350" lvl="0" indent="0" algn="l" rtl="0">
              <a:spcBef>
                <a:spcPts val="0"/>
              </a:spcBef>
              <a:spcAft>
                <a:spcPts val="0"/>
              </a:spcAft>
              <a:buClr>
                <a:schemeClr val="dk1"/>
              </a:buClr>
              <a:buSzPts val="1500"/>
              <a:buNone/>
            </a:pPr>
            <a:r>
              <a:rPr lang="en-US" sz="1500" dirty="0">
                <a:solidFill>
                  <a:schemeClr val="dk1"/>
                </a:solidFill>
              </a:rPr>
              <a:t>- Active users have criteria use internet often, young age, high salary</a:t>
            </a:r>
          </a:p>
          <a:p>
            <a:pPr marL="133350" lvl="0" indent="0" algn="l" rtl="0">
              <a:spcBef>
                <a:spcPts val="0"/>
              </a:spcBef>
              <a:spcAft>
                <a:spcPts val="0"/>
              </a:spcAft>
              <a:buClr>
                <a:schemeClr val="dk1"/>
              </a:buClr>
              <a:buSzPts val="1500"/>
              <a:buNone/>
            </a:pPr>
            <a:r>
              <a:rPr lang="en-US" sz="1500" dirty="0">
                <a:solidFill>
                  <a:schemeClr val="dk1"/>
                </a:solidFill>
              </a:rPr>
              <a:t>- Non active users are the contrary.</a:t>
            </a:r>
          </a:p>
          <a:p>
            <a:pPr marL="133350" lvl="0" indent="0" algn="l" rtl="0">
              <a:spcBef>
                <a:spcPts val="0"/>
              </a:spcBef>
              <a:spcAft>
                <a:spcPts val="0"/>
              </a:spcAft>
              <a:buClr>
                <a:schemeClr val="dk1"/>
              </a:buClr>
              <a:buSzPts val="1500"/>
              <a:buNone/>
            </a:pPr>
            <a:r>
              <a:rPr lang="en-US" sz="1500" dirty="0">
                <a:solidFill>
                  <a:schemeClr val="dk1"/>
                </a:solidFill>
              </a:rPr>
              <a:t>2. Users with the low class income are more likely to click the product on digital ads.</a:t>
            </a:r>
          </a:p>
          <a:p>
            <a:pPr marL="133350" lvl="0" indent="0" algn="l" rtl="0">
              <a:spcBef>
                <a:spcPts val="0"/>
              </a:spcBef>
              <a:spcAft>
                <a:spcPts val="0"/>
              </a:spcAft>
              <a:buClr>
                <a:schemeClr val="dk1"/>
              </a:buClr>
              <a:buSzPts val="1500"/>
              <a:buNone/>
            </a:pPr>
            <a:r>
              <a:rPr lang="en-US" sz="1500" dirty="0">
                <a:solidFill>
                  <a:schemeClr val="dk1"/>
                </a:solidFill>
              </a:rPr>
              <a:t>3. Users who usually use the internet are more difficult to be our potential users because they are already familiar with digital ads.</a:t>
            </a:r>
          </a:p>
          <a:p>
            <a:pPr marL="133350" lvl="0" indent="0" algn="l" rtl="0">
              <a:spcBef>
                <a:spcPts val="0"/>
              </a:spcBef>
              <a:spcAft>
                <a:spcPts val="0"/>
              </a:spcAft>
              <a:buClr>
                <a:schemeClr val="dk1"/>
              </a:buClr>
              <a:buSzPts val="1500"/>
              <a:buNone/>
            </a:pPr>
            <a:r>
              <a:rPr lang="en-US" sz="1500" dirty="0">
                <a:solidFill>
                  <a:schemeClr val="dk1"/>
                </a:solidFill>
              </a:rPr>
              <a:t>4. Older people are our potential users</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Business takeaway:</a:t>
            </a:r>
          </a:p>
          <a:p>
            <a:pPr marL="133350" lvl="0" indent="0" algn="l" rtl="0">
              <a:spcBef>
                <a:spcPts val="0"/>
              </a:spcBef>
              <a:spcAft>
                <a:spcPts val="0"/>
              </a:spcAft>
              <a:buClr>
                <a:schemeClr val="dk1"/>
              </a:buClr>
              <a:buSzPts val="1500"/>
              <a:buNone/>
            </a:pPr>
            <a:r>
              <a:rPr lang="en-US" sz="1500" dirty="0">
                <a:solidFill>
                  <a:schemeClr val="dk1"/>
                </a:solidFill>
              </a:rPr>
              <a:t>1. We can use soft selling to target the users</a:t>
            </a:r>
          </a:p>
          <a:p>
            <a:pPr marL="133350" lvl="0" indent="0" algn="l" rtl="0">
              <a:spcBef>
                <a:spcPts val="0"/>
              </a:spcBef>
              <a:spcAft>
                <a:spcPts val="0"/>
              </a:spcAft>
              <a:buClr>
                <a:schemeClr val="dk1"/>
              </a:buClr>
              <a:buSzPts val="1500"/>
              <a:buNone/>
            </a:pPr>
            <a:r>
              <a:rPr lang="en-US" sz="1500" dirty="0">
                <a:solidFill>
                  <a:schemeClr val="dk1"/>
                </a:solidFill>
              </a:rPr>
              <a:t>2. We can use content mainstream to get the low income people.</a:t>
            </a:r>
          </a:p>
          <a:p>
            <a:pPr marL="133350" lvl="0" indent="0" algn="l" rtl="0">
              <a:spcBef>
                <a:spcPts val="0"/>
              </a:spcBef>
              <a:spcAft>
                <a:spcPts val="0"/>
              </a:spcAft>
              <a:buClr>
                <a:schemeClr val="dk1"/>
              </a:buClr>
              <a:buSzPts val="1500"/>
              <a:buNone/>
            </a:pPr>
            <a:endParaRPr lang="en-ID"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5" name="Picture 2">
            <a:extLst>
              <a:ext uri="{FF2B5EF4-FFF2-40B4-BE49-F238E27FC236}">
                <a16:creationId xmlns:a16="http://schemas.microsoft.com/office/drawing/2014/main" id="{4D19142D-5659-42E7-594E-B987FA0D7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12" y="1361480"/>
            <a:ext cx="4395788" cy="327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464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464820" y="823775"/>
            <a:ext cx="8367480" cy="4098600"/>
          </a:xfrm>
          <a:prstGeom prst="rect">
            <a:avLst/>
          </a:prstGeom>
        </p:spPr>
        <p:txBody>
          <a:bodyPr spcFirstLastPara="1" wrap="square" lIns="91425" tIns="91425" rIns="91425" bIns="91425" anchor="t" anchorCtr="0">
            <a:normAutofit fontScale="85000" lnSpcReduction="10000"/>
          </a:bodyPr>
          <a:lstStyle/>
          <a:p>
            <a:pPr algn="l"/>
            <a:r>
              <a:rPr lang="en-US" b="0" i="0" dirty="0">
                <a:solidFill>
                  <a:srgbClr val="212121"/>
                </a:solidFill>
                <a:effectLst/>
                <a:latin typeface="Roboto" panose="02000000000000000000" pitchFamily="2" charset="0"/>
              </a:rPr>
              <a:t>Simulation:</a:t>
            </a:r>
          </a:p>
          <a:p>
            <a:pPr algn="l">
              <a:buFont typeface="+mj-lt"/>
              <a:buAutoNum type="arabicPeriod"/>
            </a:pPr>
            <a:r>
              <a:rPr lang="en-US" b="0" i="0" dirty="0">
                <a:solidFill>
                  <a:srgbClr val="212121"/>
                </a:solidFill>
                <a:effectLst/>
                <a:latin typeface="Roboto" panose="02000000000000000000" pitchFamily="2" charset="0"/>
              </a:rPr>
              <a:t>Without Machine Learning Model</a:t>
            </a:r>
          </a:p>
          <a:p>
            <a:pPr marL="742950" lvl="1" indent="-285750" algn="l">
              <a:buFont typeface="+mj-lt"/>
              <a:buAutoNum type="arabicPeriod"/>
            </a:pPr>
            <a:r>
              <a:rPr lang="en-US" b="0" i="0" dirty="0">
                <a:solidFill>
                  <a:srgbClr val="212121"/>
                </a:solidFill>
                <a:effectLst/>
                <a:latin typeface="Roboto" panose="02000000000000000000" pitchFamily="2" charset="0"/>
              </a:rPr>
              <a:t>We will use our budget averagely 300 * 10,000 = 3M rupiah for </a:t>
            </a:r>
            <a:r>
              <a:rPr lang="en-US" b="0" i="0" dirty="0" err="1">
                <a:solidFill>
                  <a:srgbClr val="212121"/>
                </a:solidFill>
                <a:effectLst/>
                <a:latin typeface="Roboto" panose="02000000000000000000" pitchFamily="2" charset="0"/>
              </a:rPr>
              <a:t>advertisment</a:t>
            </a:r>
            <a:endParaRPr lang="en-US" b="0" i="0" dirty="0">
              <a:solidFill>
                <a:srgbClr val="212121"/>
              </a:solidFill>
              <a:effectLst/>
              <a:latin typeface="Roboto" panose="02000000000000000000" pitchFamily="2" charset="0"/>
            </a:endParaRPr>
          </a:p>
          <a:p>
            <a:pPr marL="742950" lvl="1" indent="-285750" algn="l">
              <a:buFont typeface="+mj-lt"/>
              <a:buAutoNum type="arabicPeriod"/>
            </a:pPr>
            <a:r>
              <a:rPr lang="en-US" b="1" i="0" dirty="0">
                <a:solidFill>
                  <a:srgbClr val="212121"/>
                </a:solidFill>
                <a:effectLst/>
                <a:latin typeface="Roboto" panose="02000000000000000000" pitchFamily="2" charset="0"/>
              </a:rPr>
              <a:t>Cost=3M</a:t>
            </a:r>
            <a:endParaRPr lang="en-US" b="0" i="0" dirty="0">
              <a:solidFill>
                <a:srgbClr val="212121"/>
              </a:solidFill>
              <a:effectLst/>
              <a:latin typeface="Roboto" panose="02000000000000000000" pitchFamily="2" charset="0"/>
            </a:endParaRPr>
          </a:p>
          <a:p>
            <a:pPr marL="742950" lvl="1" indent="-285750" algn="l">
              <a:buFont typeface="+mj-lt"/>
              <a:buAutoNum type="arabicPeriod"/>
            </a:pPr>
            <a:r>
              <a:rPr lang="en-US" b="0" i="0" dirty="0">
                <a:solidFill>
                  <a:srgbClr val="212121"/>
                </a:solidFill>
                <a:effectLst/>
                <a:latin typeface="Roboto" panose="02000000000000000000" pitchFamily="2" charset="0"/>
              </a:rPr>
              <a:t>Our conversion rate is 50%</a:t>
            </a:r>
          </a:p>
          <a:p>
            <a:pPr marL="742950" lvl="1" indent="-285750" algn="l">
              <a:buFont typeface="+mj-lt"/>
              <a:buAutoNum type="arabicPeriod"/>
            </a:pPr>
            <a:r>
              <a:rPr lang="en-US" b="0" i="0" dirty="0">
                <a:solidFill>
                  <a:srgbClr val="212121"/>
                </a:solidFill>
                <a:effectLst/>
                <a:latin typeface="Roboto" panose="02000000000000000000" pitchFamily="2" charset="0"/>
              </a:rPr>
              <a:t>We can gain 150 * 12,000 = 1.8M</a:t>
            </a:r>
          </a:p>
          <a:p>
            <a:pPr marL="742950" lvl="1" indent="-285750" algn="l">
              <a:buFont typeface="+mj-lt"/>
              <a:buAutoNum type="arabicPeriod"/>
            </a:pPr>
            <a:r>
              <a:rPr lang="en-US" b="1" i="0" dirty="0">
                <a:solidFill>
                  <a:srgbClr val="212121"/>
                </a:solidFill>
                <a:effectLst/>
                <a:latin typeface="Roboto" panose="02000000000000000000" pitchFamily="2" charset="0"/>
              </a:rPr>
              <a:t>Revenue=1.8M</a:t>
            </a:r>
            <a:endParaRPr lang="en-US" b="0" i="0" dirty="0">
              <a:solidFill>
                <a:srgbClr val="212121"/>
              </a:solidFill>
              <a:effectLst/>
              <a:latin typeface="Roboto" panose="02000000000000000000" pitchFamily="2" charset="0"/>
            </a:endParaRPr>
          </a:p>
          <a:p>
            <a:pPr marL="742950" lvl="1" indent="-285750" algn="l">
              <a:buFont typeface="+mj-lt"/>
              <a:buAutoNum type="arabicPeriod"/>
            </a:pPr>
            <a:r>
              <a:rPr lang="en-US" b="1" i="0" dirty="0">
                <a:solidFill>
                  <a:srgbClr val="212121"/>
                </a:solidFill>
                <a:effectLst/>
                <a:latin typeface="Roboto" panose="02000000000000000000" pitchFamily="2" charset="0"/>
              </a:rPr>
              <a:t>Profit=1.8-3=-1.2M</a:t>
            </a:r>
            <a:endParaRPr lang="en-US" b="0" i="0" dirty="0">
              <a:solidFill>
                <a:srgbClr val="212121"/>
              </a:solidFill>
              <a:effectLst/>
              <a:latin typeface="Roboto" panose="02000000000000000000" pitchFamily="2" charset="0"/>
            </a:endParaRPr>
          </a:p>
          <a:p>
            <a:pPr marL="742950" lvl="1" indent="-285750" algn="l">
              <a:buFont typeface="+mj-lt"/>
              <a:buAutoNum type="arabicPeriod"/>
            </a:pPr>
            <a:r>
              <a:rPr lang="en-US" b="0" i="0" dirty="0">
                <a:solidFill>
                  <a:srgbClr val="212121"/>
                </a:solidFill>
                <a:effectLst/>
                <a:latin typeface="Roboto" panose="02000000000000000000" pitchFamily="2" charset="0"/>
              </a:rPr>
              <a:t>Based on our simulation, if we do not use machine learning model, we will get </a:t>
            </a:r>
            <a:r>
              <a:rPr lang="en-US" b="1" i="0" dirty="0">
                <a:solidFill>
                  <a:srgbClr val="212121"/>
                </a:solidFill>
                <a:effectLst/>
                <a:latin typeface="Roboto" panose="02000000000000000000" pitchFamily="2" charset="0"/>
              </a:rPr>
              <a:t>potential loss: 1.2M rupiah</a:t>
            </a:r>
          </a:p>
          <a:p>
            <a:pPr algn="l">
              <a:buFont typeface="+mj-lt"/>
              <a:buAutoNum type="arabicPeriod" startAt="2"/>
            </a:pPr>
            <a:r>
              <a:rPr lang="en-US" b="0" i="0" dirty="0">
                <a:solidFill>
                  <a:srgbClr val="212121"/>
                </a:solidFill>
                <a:effectLst/>
                <a:latin typeface="Roboto" panose="02000000000000000000" pitchFamily="2" charset="0"/>
              </a:rPr>
              <a:t>With Machine Learning Model</a:t>
            </a:r>
          </a:p>
          <a:p>
            <a:pPr marL="742950" lvl="1" indent="-285750" algn="l">
              <a:buFont typeface="+mj-lt"/>
              <a:buAutoNum type="arabicPeriod" startAt="2"/>
            </a:pPr>
            <a:r>
              <a:rPr lang="en-US" b="0" i="0" dirty="0">
                <a:solidFill>
                  <a:srgbClr val="212121"/>
                </a:solidFill>
                <a:effectLst/>
                <a:latin typeface="Roboto" panose="02000000000000000000" pitchFamily="2" charset="0"/>
              </a:rPr>
              <a:t>We will do the advertisement only for users who potentially clicked the ads (prediction = 1).</a:t>
            </a:r>
          </a:p>
          <a:p>
            <a:pPr marL="742950" lvl="1" indent="-285750" algn="l">
              <a:buFont typeface="+mj-lt"/>
              <a:buAutoNum type="arabicPeriod" startAt="2"/>
            </a:pPr>
            <a:r>
              <a:rPr lang="en-US" b="0" i="0" dirty="0">
                <a:solidFill>
                  <a:srgbClr val="212121"/>
                </a:solidFill>
                <a:effectLst/>
                <a:latin typeface="Roboto" panose="02000000000000000000" pitchFamily="2" charset="0"/>
              </a:rPr>
              <a:t>We will use the budget around 144 * 10k = 1.44M rupiah to do the advertisement</a:t>
            </a:r>
          </a:p>
          <a:p>
            <a:pPr marL="742950" lvl="1" indent="-285750" algn="l">
              <a:buFont typeface="+mj-lt"/>
              <a:buAutoNum type="arabicPeriod" startAt="2"/>
            </a:pPr>
            <a:r>
              <a:rPr lang="en-US" b="1" i="0" dirty="0">
                <a:solidFill>
                  <a:srgbClr val="212121"/>
                </a:solidFill>
                <a:effectLst/>
                <a:latin typeface="Roboto" panose="02000000000000000000" pitchFamily="2" charset="0"/>
              </a:rPr>
              <a:t>Cost=1.44jt</a:t>
            </a:r>
            <a:endParaRPr lang="en-US" b="0" i="0" dirty="0">
              <a:solidFill>
                <a:srgbClr val="212121"/>
              </a:solidFill>
              <a:effectLst/>
              <a:latin typeface="Roboto" panose="02000000000000000000" pitchFamily="2" charset="0"/>
            </a:endParaRPr>
          </a:p>
          <a:p>
            <a:pPr marL="742950" lvl="1" indent="-285750" algn="l">
              <a:buFont typeface="+mj-lt"/>
              <a:buAutoNum type="arabicPeriod" startAt="2"/>
            </a:pPr>
            <a:r>
              <a:rPr lang="en-US" dirty="0">
                <a:solidFill>
                  <a:srgbClr val="212121"/>
                </a:solidFill>
                <a:latin typeface="Roboto" panose="02000000000000000000" pitchFamily="2" charset="0"/>
              </a:rPr>
              <a:t>Our conversion rate:</a:t>
            </a:r>
            <a:r>
              <a:rPr lang="en-US" b="0" i="0" dirty="0">
                <a:solidFill>
                  <a:srgbClr val="212121"/>
                </a:solidFill>
                <a:effectLst/>
                <a:latin typeface="Roboto" panose="02000000000000000000" pitchFamily="2" charset="0"/>
              </a:rPr>
              <a:t> 139/144 = 96.527%</a:t>
            </a:r>
          </a:p>
          <a:p>
            <a:pPr marL="742950" lvl="1" indent="-285750" algn="l">
              <a:buFont typeface="+mj-lt"/>
              <a:buAutoNum type="arabicPeriod" startAt="2"/>
            </a:pPr>
            <a:r>
              <a:rPr lang="en-US" b="0" i="0" dirty="0">
                <a:solidFill>
                  <a:srgbClr val="212121"/>
                </a:solidFill>
                <a:effectLst/>
                <a:latin typeface="Roboto" panose="02000000000000000000" pitchFamily="2" charset="0"/>
              </a:rPr>
              <a:t>From 144 users that we predict, there will be 139 users who convert</a:t>
            </a:r>
          </a:p>
          <a:p>
            <a:pPr marL="742950" lvl="1" indent="-285750" algn="l">
              <a:buFont typeface="+mj-lt"/>
              <a:buAutoNum type="arabicPeriod" startAt="2"/>
            </a:pPr>
            <a:r>
              <a:rPr lang="en-US" b="0" i="0" dirty="0">
                <a:solidFill>
                  <a:srgbClr val="212121"/>
                </a:solidFill>
                <a:effectLst/>
                <a:latin typeface="Roboto" panose="02000000000000000000" pitchFamily="2" charset="0"/>
              </a:rPr>
              <a:t>We will get 139 * 12,000 = 1.668jt</a:t>
            </a:r>
          </a:p>
          <a:p>
            <a:pPr marL="742950" lvl="1" indent="-285750" algn="l">
              <a:buFont typeface="+mj-lt"/>
              <a:buAutoNum type="arabicPeriod" startAt="2"/>
            </a:pPr>
            <a:r>
              <a:rPr lang="en-US" b="1" i="0" dirty="0">
                <a:solidFill>
                  <a:srgbClr val="212121"/>
                </a:solidFill>
                <a:effectLst/>
                <a:latin typeface="Roboto" panose="02000000000000000000" pitchFamily="2" charset="0"/>
              </a:rPr>
              <a:t>Revenue=1.668jt</a:t>
            </a:r>
            <a:endParaRPr lang="en-US" b="0" i="0" dirty="0">
              <a:solidFill>
                <a:srgbClr val="212121"/>
              </a:solidFill>
              <a:effectLst/>
              <a:latin typeface="Roboto" panose="02000000000000000000" pitchFamily="2" charset="0"/>
            </a:endParaRPr>
          </a:p>
          <a:p>
            <a:pPr marL="742950" lvl="1" indent="-285750" algn="l">
              <a:buFont typeface="+mj-lt"/>
              <a:buAutoNum type="arabicPeriod" startAt="2"/>
            </a:pPr>
            <a:r>
              <a:rPr lang="en-US" b="1" i="0" dirty="0">
                <a:solidFill>
                  <a:srgbClr val="212121"/>
                </a:solidFill>
                <a:effectLst/>
                <a:latin typeface="Roboto" panose="02000000000000000000" pitchFamily="2" charset="0"/>
              </a:rPr>
              <a:t>Profit=1.668-1.46=228k</a:t>
            </a:r>
            <a:endParaRPr lang="en-US" b="0" i="0" dirty="0">
              <a:solidFill>
                <a:srgbClr val="212121"/>
              </a:solidFill>
              <a:effectLst/>
              <a:latin typeface="Roboto" panose="02000000000000000000" pitchFamily="2" charset="0"/>
            </a:endParaRPr>
          </a:p>
          <a:p>
            <a:pPr marL="742950" lvl="1" indent="-285750" algn="l">
              <a:buFont typeface="+mj-lt"/>
              <a:buAutoNum type="arabicPeriod" startAt="2"/>
            </a:pPr>
            <a:r>
              <a:rPr lang="en-US" b="0" i="0" dirty="0">
                <a:solidFill>
                  <a:srgbClr val="212121"/>
                </a:solidFill>
                <a:effectLst/>
                <a:latin typeface="Roboto" panose="02000000000000000000" pitchFamily="2" charset="0"/>
              </a:rPr>
              <a:t>From the simulation, if we use machine learning we will get </a:t>
            </a:r>
            <a:r>
              <a:rPr lang="en-US" b="1" i="0" dirty="0">
                <a:solidFill>
                  <a:srgbClr val="212121"/>
                </a:solidFill>
                <a:effectLst/>
                <a:latin typeface="Roboto" panose="02000000000000000000" pitchFamily="2" charset="0"/>
              </a:rPr>
              <a:t>potential revenue: 228k rupiah</a:t>
            </a:r>
            <a:endParaRPr lang="en-US" b="0" i="0" dirty="0">
              <a:solidFill>
                <a:srgbClr val="212121"/>
              </a:solidFill>
              <a:effectLst/>
              <a:latin typeface="Roboto" panose="02000000000000000000" pitchFamily="2" charset="0"/>
            </a:endParaRPr>
          </a:p>
          <a:p>
            <a:pPr marL="457200" lvl="1" indent="0" algn="l">
              <a:buNone/>
            </a:pPr>
            <a:endParaRPr lang="en-US" b="0" i="0" dirty="0">
              <a:solidFill>
                <a:srgbClr val="212121"/>
              </a:solidFill>
              <a:effectLst/>
              <a:latin typeface="Roboto" panose="02000000000000000000" pitchFamily="2" charset="0"/>
            </a:endParaRPr>
          </a:p>
          <a:p>
            <a:pPr marL="133350" lvl="0" indent="0" algn="l" rtl="0">
              <a:spcBef>
                <a:spcPts val="0"/>
              </a:spcBef>
              <a:spcAft>
                <a:spcPts val="0"/>
              </a:spcAft>
              <a:buClr>
                <a:schemeClr val="dk1"/>
              </a:buClr>
              <a:buSzPts val="1500"/>
              <a:buNone/>
            </a:pPr>
            <a:endParaRPr lang="en-ID"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extLst>
      <p:ext uri="{BB962C8B-B14F-4D97-AF65-F5344CB8AC3E}">
        <p14:creationId xmlns:p14="http://schemas.microsoft.com/office/powerpoint/2010/main" val="97925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
        <p:nvSpPr>
          <p:cNvPr id="4" name="Google Shape;115;p27">
            <a:extLst>
              <a:ext uri="{FF2B5EF4-FFF2-40B4-BE49-F238E27FC236}">
                <a16:creationId xmlns:a16="http://schemas.microsoft.com/office/drawing/2014/main" id="{AA068C45-3103-6085-782F-CC608B23627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Google Drive </a:t>
            </a:r>
            <a:r>
              <a:rPr lang="en" sz="1100" dirty="0"/>
              <a:t>disini</a:t>
            </a:r>
            <a:endParaRPr sz="1100"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792502" y="3794288"/>
            <a:ext cx="3664861" cy="83058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Customers who are older are more likely to click Ads</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t>disini</a:t>
            </a:r>
            <a:endParaRPr sz="1100" dirty="0">
              <a:solidFill>
                <a:srgbClr val="000000"/>
              </a:solidFill>
            </a:endParaRPr>
          </a:p>
        </p:txBody>
      </p:sp>
      <p:pic>
        <p:nvPicPr>
          <p:cNvPr id="1026" name="Picture 2">
            <a:extLst>
              <a:ext uri="{FF2B5EF4-FFF2-40B4-BE49-F238E27FC236}">
                <a16:creationId xmlns:a16="http://schemas.microsoft.com/office/drawing/2014/main" id="{FA4643BC-CBEE-A008-BBB5-59DDE6AC5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567" y="823775"/>
            <a:ext cx="3438733" cy="2970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28942C6-282B-E98D-59C6-D1D97BEF9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0428" y="839015"/>
            <a:ext cx="3722070" cy="317277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p27">
            <a:extLst>
              <a:ext uri="{FF2B5EF4-FFF2-40B4-BE49-F238E27FC236}">
                <a16:creationId xmlns:a16="http://schemas.microsoft.com/office/drawing/2014/main" id="{6D42C711-336F-F1A6-7327-8E3739606D4A}"/>
              </a:ext>
            </a:extLst>
          </p:cNvPr>
          <p:cNvSpPr txBox="1">
            <a:spLocks/>
          </p:cNvSpPr>
          <p:nvPr/>
        </p:nvSpPr>
        <p:spPr>
          <a:xfrm>
            <a:off x="4853765" y="3976957"/>
            <a:ext cx="3664861" cy="83058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500" dirty="0">
                <a:solidFill>
                  <a:schemeClr val="dk1"/>
                </a:solidFill>
              </a:rPr>
              <a:t>Customers who rarely used internet are more likely to click Ads</a:t>
            </a:r>
          </a:p>
        </p:txBody>
      </p:sp>
    </p:spTree>
    <p:extLst>
      <p:ext uri="{BB962C8B-B14F-4D97-AF65-F5344CB8AC3E}">
        <p14:creationId xmlns:p14="http://schemas.microsoft.com/office/powerpoint/2010/main" val="3299476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t>disini</a:t>
            </a:r>
            <a:endParaRPr sz="1100" dirty="0">
              <a:solidFill>
                <a:srgbClr val="000000"/>
              </a:solidFill>
            </a:endParaRPr>
          </a:p>
        </p:txBody>
      </p:sp>
      <p:sp>
        <p:nvSpPr>
          <p:cNvPr id="7" name="Google Shape;114;p27">
            <a:extLst>
              <a:ext uri="{FF2B5EF4-FFF2-40B4-BE49-F238E27FC236}">
                <a16:creationId xmlns:a16="http://schemas.microsoft.com/office/drawing/2014/main" id="{6D42C711-336F-F1A6-7327-8E3739606D4A}"/>
              </a:ext>
            </a:extLst>
          </p:cNvPr>
          <p:cNvSpPr txBox="1">
            <a:spLocks/>
          </p:cNvSpPr>
          <p:nvPr/>
        </p:nvSpPr>
        <p:spPr>
          <a:xfrm>
            <a:off x="4853765" y="3976957"/>
            <a:ext cx="3664861" cy="83058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500" dirty="0">
                <a:solidFill>
                  <a:schemeClr val="dk1"/>
                </a:solidFill>
              </a:rPr>
              <a:t>Customers who rarely used internet are more likely to click Ads</a:t>
            </a:r>
          </a:p>
        </p:txBody>
      </p:sp>
      <p:pic>
        <p:nvPicPr>
          <p:cNvPr id="2050" name="Picture 2">
            <a:extLst>
              <a:ext uri="{FF2B5EF4-FFF2-40B4-BE49-F238E27FC236}">
                <a16:creationId xmlns:a16="http://schemas.microsoft.com/office/drawing/2014/main" id="{85D30FDD-C81D-A402-37F3-2241AF8E2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28" y="518632"/>
            <a:ext cx="4267200" cy="3686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46100CF-AB98-AA88-8131-2481EEA56B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6639" y="518631"/>
            <a:ext cx="4171950" cy="3686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4BDF6B8-7E8D-C217-2140-47DC6EF428B2}"/>
              </a:ext>
            </a:extLst>
          </p:cNvPr>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10089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t>disini</a:t>
            </a:r>
            <a:endParaRPr sz="1100" dirty="0">
              <a:solidFill>
                <a:srgbClr val="000000"/>
              </a:solidFill>
            </a:endParaRPr>
          </a:p>
        </p:txBody>
      </p:sp>
      <p:sp>
        <p:nvSpPr>
          <p:cNvPr id="7" name="Google Shape;114;p27">
            <a:extLst>
              <a:ext uri="{FF2B5EF4-FFF2-40B4-BE49-F238E27FC236}">
                <a16:creationId xmlns:a16="http://schemas.microsoft.com/office/drawing/2014/main" id="{6D42C711-336F-F1A6-7327-8E3739606D4A}"/>
              </a:ext>
            </a:extLst>
          </p:cNvPr>
          <p:cNvSpPr txBox="1">
            <a:spLocks/>
          </p:cNvSpPr>
          <p:nvPr/>
        </p:nvSpPr>
        <p:spPr>
          <a:xfrm>
            <a:off x="1089661" y="3976957"/>
            <a:ext cx="7428966" cy="830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400" dirty="0">
                <a:solidFill>
                  <a:srgbClr val="000000"/>
                </a:solidFill>
                <a:latin typeface="+mn-lt"/>
              </a:rPr>
              <a:t>U</a:t>
            </a:r>
            <a:r>
              <a:rPr lang="en-US" sz="1400" b="0" dirty="0">
                <a:solidFill>
                  <a:srgbClr val="000000"/>
                </a:solidFill>
                <a:effectLst/>
                <a:latin typeface="+mn-lt"/>
              </a:rPr>
              <a:t>sers are segmented into two parts active users and non-active users. From this plot, we can know that we should target the non-active users for better engagement.</a:t>
            </a:r>
          </a:p>
        </p:txBody>
      </p:sp>
      <p:sp>
        <p:nvSpPr>
          <p:cNvPr id="3" name="Text Placeholder 2">
            <a:extLst>
              <a:ext uri="{FF2B5EF4-FFF2-40B4-BE49-F238E27FC236}">
                <a16:creationId xmlns:a16="http://schemas.microsoft.com/office/drawing/2014/main" id="{74BDF6B8-7E8D-C217-2140-47DC6EF428B2}"/>
              </a:ext>
            </a:extLst>
          </p:cNvPr>
          <p:cNvSpPr>
            <a:spLocks noGrp="1"/>
          </p:cNvSpPr>
          <p:nvPr>
            <p:ph type="body" idx="1"/>
          </p:nvPr>
        </p:nvSpPr>
        <p:spPr>
          <a:xfrm>
            <a:off x="182160" y="751253"/>
            <a:ext cx="8520600" cy="354000"/>
          </a:xfrm>
        </p:spPr>
        <p:txBody>
          <a:bodyPr>
            <a:noAutofit/>
          </a:bodyPr>
          <a:lstStyle/>
          <a:p>
            <a:pPr marL="114300" indent="0">
              <a:buNone/>
            </a:pPr>
            <a:r>
              <a:rPr lang="en-US" sz="2000" dirty="0"/>
              <a:t>Bivariate Analysis</a:t>
            </a:r>
            <a:endParaRPr lang="en-ID" sz="2000" dirty="0"/>
          </a:p>
        </p:txBody>
      </p:sp>
      <p:pic>
        <p:nvPicPr>
          <p:cNvPr id="3074" name="Picture 2">
            <a:extLst>
              <a:ext uri="{FF2B5EF4-FFF2-40B4-BE49-F238E27FC236}">
                <a16:creationId xmlns:a16="http://schemas.microsoft.com/office/drawing/2014/main" id="{83FC752A-CECB-5825-09AA-FE6B0788F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642" y="1191951"/>
            <a:ext cx="3937635" cy="276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6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t>disini</a:t>
            </a:r>
            <a:endParaRPr sz="1100" dirty="0">
              <a:solidFill>
                <a:srgbClr val="000000"/>
              </a:solidFill>
            </a:endParaRPr>
          </a:p>
        </p:txBody>
      </p:sp>
      <p:sp>
        <p:nvSpPr>
          <p:cNvPr id="7" name="Google Shape;114;p27">
            <a:extLst>
              <a:ext uri="{FF2B5EF4-FFF2-40B4-BE49-F238E27FC236}">
                <a16:creationId xmlns:a16="http://schemas.microsoft.com/office/drawing/2014/main" id="{6D42C711-336F-F1A6-7327-8E3739606D4A}"/>
              </a:ext>
            </a:extLst>
          </p:cNvPr>
          <p:cNvSpPr txBox="1">
            <a:spLocks/>
          </p:cNvSpPr>
          <p:nvPr/>
        </p:nvSpPr>
        <p:spPr>
          <a:xfrm>
            <a:off x="1089661" y="4267199"/>
            <a:ext cx="7428966" cy="5403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400" b="0" dirty="0">
                <a:solidFill>
                  <a:srgbClr val="000000"/>
                </a:solidFill>
                <a:effectLst/>
                <a:latin typeface="+mn-lt"/>
              </a:rPr>
              <a:t>We can use all features for the modeling</a:t>
            </a:r>
          </a:p>
        </p:txBody>
      </p:sp>
      <p:sp>
        <p:nvSpPr>
          <p:cNvPr id="3" name="Text Placeholder 2">
            <a:extLst>
              <a:ext uri="{FF2B5EF4-FFF2-40B4-BE49-F238E27FC236}">
                <a16:creationId xmlns:a16="http://schemas.microsoft.com/office/drawing/2014/main" id="{74BDF6B8-7E8D-C217-2140-47DC6EF428B2}"/>
              </a:ext>
            </a:extLst>
          </p:cNvPr>
          <p:cNvSpPr>
            <a:spLocks noGrp="1"/>
          </p:cNvSpPr>
          <p:nvPr>
            <p:ph type="body" idx="1"/>
          </p:nvPr>
        </p:nvSpPr>
        <p:spPr>
          <a:xfrm>
            <a:off x="182160" y="751253"/>
            <a:ext cx="8520600" cy="354000"/>
          </a:xfrm>
        </p:spPr>
        <p:txBody>
          <a:bodyPr>
            <a:noAutofit/>
          </a:bodyPr>
          <a:lstStyle/>
          <a:p>
            <a:pPr marL="114300" indent="0">
              <a:buNone/>
            </a:pPr>
            <a:r>
              <a:rPr lang="en-US" sz="2000" dirty="0"/>
              <a:t>Correlation</a:t>
            </a:r>
            <a:endParaRPr lang="en-ID" sz="2000" dirty="0"/>
          </a:p>
        </p:txBody>
      </p:sp>
      <p:pic>
        <p:nvPicPr>
          <p:cNvPr id="5122" name="Picture 2">
            <a:extLst>
              <a:ext uri="{FF2B5EF4-FFF2-40B4-BE49-F238E27FC236}">
                <a16:creationId xmlns:a16="http://schemas.microsoft.com/office/drawing/2014/main" id="{33CDF453-F73E-911A-5263-1EB8B9A383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73" y="1105253"/>
            <a:ext cx="3707575" cy="30403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100217A-D51A-4242-7A31-F884A71C9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708" y="670468"/>
            <a:ext cx="4385606" cy="374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12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00" dirty="0"/>
              <a:t>Data Cleaning and Preprocessing</a:t>
            </a:r>
            <a:endParaRPr sz="3080" b="1" dirty="0">
              <a:solidFill>
                <a:schemeClr val="lt1"/>
              </a:solidFill>
            </a:endParaRPr>
          </a:p>
        </p:txBody>
      </p:sp>
    </p:spTree>
    <p:extLst>
      <p:ext uri="{BB962C8B-B14F-4D97-AF65-F5344CB8AC3E}">
        <p14:creationId xmlns:p14="http://schemas.microsoft.com/office/powerpoint/2010/main" val="15828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4344300" y="823775"/>
            <a:ext cx="44880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From the code, we know that there is missing value on Daily Time Spent on Site, Area Income, Daily Internet Usage, and Male.</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We also know that there is not any duplicated data.</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 name="Picture 2">
            <a:extLst>
              <a:ext uri="{FF2B5EF4-FFF2-40B4-BE49-F238E27FC236}">
                <a16:creationId xmlns:a16="http://schemas.microsoft.com/office/drawing/2014/main" id="{64DA527A-5A6E-52FE-57CC-10166F12BC50}"/>
              </a:ext>
            </a:extLst>
          </p:cNvPr>
          <p:cNvPicPr>
            <a:picLocks noChangeAspect="1"/>
          </p:cNvPicPr>
          <p:nvPr/>
        </p:nvPicPr>
        <p:blipFill rotWithShape="1">
          <a:blip r:embed="rId3"/>
          <a:srcRect l="-919" t="27772" r="55919" b="5858"/>
          <a:stretch/>
        </p:blipFill>
        <p:spPr>
          <a:xfrm>
            <a:off x="472440" y="1386840"/>
            <a:ext cx="3505200" cy="2908018"/>
          </a:xfrm>
          <a:prstGeom prst="rect">
            <a:avLst/>
          </a:prstGeom>
        </p:spPr>
      </p:pic>
    </p:spTree>
    <p:extLst>
      <p:ext uri="{BB962C8B-B14F-4D97-AF65-F5344CB8AC3E}">
        <p14:creationId xmlns:p14="http://schemas.microsoft.com/office/powerpoint/2010/main" val="297521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518160" y="3147059"/>
            <a:ext cx="8314140" cy="1775315"/>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From the code, we will fill our data with:</a:t>
            </a:r>
          </a:p>
          <a:p>
            <a:pPr marL="133350" lvl="0" indent="0" algn="l" rtl="0">
              <a:spcBef>
                <a:spcPts val="0"/>
              </a:spcBef>
              <a:spcAft>
                <a:spcPts val="0"/>
              </a:spcAft>
              <a:buClr>
                <a:schemeClr val="dk1"/>
              </a:buClr>
              <a:buSzPts val="1500"/>
              <a:buNone/>
            </a:pPr>
            <a:r>
              <a:rPr lang="en-US" sz="1500" dirty="0">
                <a:solidFill>
                  <a:schemeClr val="dk1"/>
                </a:solidFill>
              </a:rPr>
              <a:t>Daily Time Spent on Site: Mean</a:t>
            </a:r>
          </a:p>
          <a:p>
            <a:pPr marL="133350" lvl="0" indent="0" algn="l" rtl="0">
              <a:spcBef>
                <a:spcPts val="0"/>
              </a:spcBef>
              <a:spcAft>
                <a:spcPts val="0"/>
              </a:spcAft>
              <a:buClr>
                <a:schemeClr val="dk1"/>
              </a:buClr>
              <a:buSzPts val="1500"/>
              <a:buNone/>
            </a:pPr>
            <a:r>
              <a:rPr lang="en-US" sz="1500" dirty="0">
                <a:solidFill>
                  <a:schemeClr val="dk1"/>
                </a:solidFill>
              </a:rPr>
              <a:t>Area Income: Mean</a:t>
            </a:r>
          </a:p>
          <a:p>
            <a:pPr marL="133350" lvl="0" indent="0" algn="l" rtl="0">
              <a:spcBef>
                <a:spcPts val="0"/>
              </a:spcBef>
              <a:spcAft>
                <a:spcPts val="0"/>
              </a:spcAft>
              <a:buClr>
                <a:schemeClr val="dk1"/>
              </a:buClr>
              <a:buSzPts val="1500"/>
              <a:buNone/>
            </a:pPr>
            <a:r>
              <a:rPr lang="en-US" sz="1500" dirty="0">
                <a:solidFill>
                  <a:schemeClr val="dk1"/>
                </a:solidFill>
              </a:rPr>
              <a:t>Daily Internet Usage: Mean</a:t>
            </a:r>
          </a:p>
          <a:p>
            <a:pPr marL="133350" lvl="0" indent="0" algn="l" rtl="0">
              <a:spcBef>
                <a:spcPts val="0"/>
              </a:spcBef>
              <a:spcAft>
                <a:spcPts val="0"/>
              </a:spcAft>
              <a:buClr>
                <a:schemeClr val="dk1"/>
              </a:buClr>
              <a:buSzPts val="1500"/>
              <a:buNone/>
            </a:pPr>
            <a:r>
              <a:rPr lang="en-US" sz="1500" dirty="0">
                <a:solidFill>
                  <a:schemeClr val="dk1"/>
                </a:solidFill>
              </a:rPr>
              <a:t>Male: Mode</a:t>
            </a:r>
          </a:p>
          <a:p>
            <a:pPr marL="133350" lvl="0" indent="0" algn="l" rtl="0">
              <a:spcBef>
                <a:spcPts val="0"/>
              </a:spcBef>
              <a:spcAft>
                <a:spcPts val="0"/>
              </a:spcAft>
              <a:buClr>
                <a:schemeClr val="dk1"/>
              </a:buClr>
              <a:buSzPts val="1500"/>
              <a:buNone/>
            </a:pPr>
            <a:endParaRPr lang="en-US"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4" name="Picture 3">
            <a:extLst>
              <a:ext uri="{FF2B5EF4-FFF2-40B4-BE49-F238E27FC236}">
                <a16:creationId xmlns:a16="http://schemas.microsoft.com/office/drawing/2014/main" id="{4A76D44D-5866-7DD7-02A1-5246943D6778}"/>
              </a:ext>
            </a:extLst>
          </p:cNvPr>
          <p:cNvPicPr>
            <a:picLocks noChangeAspect="1"/>
          </p:cNvPicPr>
          <p:nvPr/>
        </p:nvPicPr>
        <p:blipFill rotWithShape="1">
          <a:blip r:embed="rId3"/>
          <a:srcRect t="30666" b="43556"/>
          <a:stretch/>
        </p:blipFill>
        <p:spPr>
          <a:xfrm>
            <a:off x="0" y="1577340"/>
            <a:ext cx="9067800" cy="1325880"/>
          </a:xfrm>
          <a:prstGeom prst="rect">
            <a:avLst/>
          </a:prstGeom>
        </p:spPr>
      </p:pic>
    </p:spTree>
    <p:extLst>
      <p:ext uri="{BB962C8B-B14F-4D97-AF65-F5344CB8AC3E}">
        <p14:creationId xmlns:p14="http://schemas.microsoft.com/office/powerpoint/2010/main" val="26239342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895</Words>
  <Application>Microsoft Office PowerPoint</Application>
  <PresentationFormat>On-screen Show (16:9)</PresentationFormat>
  <Paragraphs>92</Paragraphs>
  <Slides>19</Slides>
  <Notes>16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Roboto</vt:lpstr>
      <vt:lpstr>Arial</vt:lpstr>
      <vt:lpstr>Dosis</vt:lpstr>
      <vt:lpstr>Simple Light</vt:lpstr>
      <vt:lpstr>Simple Light</vt:lpstr>
      <vt:lpstr>Predict Clicked Ads Customer Classification by using Machine Learning</vt:lpstr>
      <vt:lpstr>Overview</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Data Cleaning and Preprocessing</vt:lpstr>
      <vt:lpstr>Data Cleaning &amp; Preprocessing</vt:lpstr>
      <vt:lpstr>Data Cleaning &amp; Preprocessing</vt:lpstr>
      <vt:lpstr>Data Cleaning &amp; Preprocessing</vt:lpstr>
      <vt:lpstr>Data Cleaning &amp; Preprocessing</vt:lpstr>
      <vt:lpstr>Data Modeling</vt:lpstr>
      <vt:lpstr>Data Modeling</vt:lpstr>
      <vt:lpstr>Data Modeling</vt:lpstr>
      <vt:lpstr>Data Modeling</vt:lpstr>
      <vt:lpstr>Data Modeling</vt:lpstr>
      <vt:lpstr>Business Recommendation &amp; Simulation</vt:lpstr>
      <vt:lpstr>Business Recommendation &amp; Simulation</vt:lpstr>
      <vt:lpstr>Business Recommendation &amp;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Dharma Setiawan</cp:lastModifiedBy>
  <cp:revision>3</cp:revision>
  <dcterms:modified xsi:type="dcterms:W3CDTF">2022-06-01T20:01:21Z</dcterms:modified>
</cp:coreProperties>
</file>